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95" r:id="rId2"/>
    <p:sldId id="296" r:id="rId3"/>
    <p:sldId id="297" r:id="rId4"/>
    <p:sldId id="298" r:id="rId5"/>
    <p:sldId id="299" r:id="rId6"/>
    <p:sldId id="300" r:id="rId7"/>
    <p:sldId id="301" r:id="rId8"/>
    <p:sldId id="302" r:id="rId9"/>
    <p:sldId id="303" r:id="rId10"/>
    <p:sldId id="304" r:id="rId11"/>
    <p:sldId id="305" r:id="rId12"/>
    <p:sldId id="306" r:id="rId13"/>
    <p:sldId id="307" r:id="rId14"/>
    <p:sldId id="308" r:id="rId15"/>
    <p:sldId id="309" r:id="rId16"/>
  </p:sldIdLst>
  <p:sldSz cx="9144000" cy="5143500" type="screen16x9"/>
  <p:notesSz cx="6858000" cy="9144000"/>
  <p:embeddedFontLst>
    <p:embeddedFont>
      <p:font typeface="Montserrat" panose="00000500000000000000" pitchFamily="2" charset="0"/>
      <p:regular r:id="rId18"/>
      <p:bold r:id="rId19"/>
      <p:italic r:id="rId20"/>
      <p:boldItalic r:id="rId21"/>
    </p:embeddedFont>
    <p:embeddedFont>
      <p:font typeface="Montserrat ExtraBold" panose="00000900000000000000" pitchFamily="2" charset="0"/>
      <p:bold r:id="rId22"/>
      <p:boldItalic r:id="rId23"/>
    </p:embeddedFont>
    <p:embeddedFont>
      <p:font typeface="Montserrat SemiBold" panose="000007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360" autoAdjust="0"/>
  </p:normalViewPr>
  <p:slideViewPr>
    <p:cSldViewPr snapToGrid="0">
      <p:cViewPr varScale="1">
        <p:scale>
          <a:sx n="142" d="100"/>
          <a:sy n="142" d="100"/>
        </p:scale>
        <p:origin x="71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f21f227ac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f21f227ac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Buongiorno, sono Raffaele Squillante ed insieme al mio collega </a:t>
            </a:r>
            <a:r>
              <a:rPr lang="it-IT" dirty="0" err="1"/>
              <a:t>Giametta</a:t>
            </a:r>
            <a:r>
              <a:rPr lang="it-IT" dirty="0"/>
              <a:t> Antonio ho realizzato il progetto Plagiarism </a:t>
            </a:r>
            <a:r>
              <a:rPr lang="it-IT" dirty="0" err="1"/>
              <a:t>Detection</a:t>
            </a:r>
            <a:r>
              <a:rPr lang="it-IT" dirty="0"/>
              <a:t>, ovvero lo sviluppo di un’applicazione Android per la rilevazione e la gestione del plagio musicale.</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f21f227ac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f21f227ac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Iniziamo con la funzionalità di visualizzazione dei casi di plagio.</a:t>
            </a:r>
            <a:endParaRPr/>
          </a:p>
          <a:p>
            <a:pPr marL="0" lvl="0" indent="0" algn="l" rtl="0">
              <a:spcBef>
                <a:spcPts val="0"/>
              </a:spcBef>
              <a:spcAft>
                <a:spcPts val="0"/>
              </a:spcAft>
              <a:buNone/>
            </a:pPr>
            <a:r>
              <a:rPr lang="it"/>
              <a:t>Questa funzionalità ci permette di visualizzare tutti i casi che sono presenti sul database.</a:t>
            </a:r>
            <a:endParaRPr/>
          </a:p>
          <a:p>
            <a:pPr marL="0" lvl="0" indent="0" algn="l" rtl="0">
              <a:spcBef>
                <a:spcPts val="0"/>
              </a:spcBef>
              <a:spcAft>
                <a:spcPts val="0"/>
              </a:spcAft>
              <a:buNone/>
            </a:pPr>
            <a:r>
              <a:rPr lang="it"/>
              <a:t>Cliccando su un singolo caso, avremo accesso a tutte le informazioni relative ad esso: se è plagio o meno, le metriche utilizzate e i valori calcolati.</a:t>
            </a:r>
            <a:endParaRPr/>
          </a:p>
          <a:p>
            <a:pPr marL="0" lvl="0" indent="0" algn="l" rtl="0">
              <a:spcBef>
                <a:spcPts val="0"/>
              </a:spcBef>
              <a:spcAft>
                <a:spcPts val="0"/>
              </a:spcAft>
              <a:buNone/>
            </a:pPr>
            <a:r>
              <a:rPr lang="it"/>
              <a:t>Se il caso è concluso ed ha un verdetto è possibile scaricarlo tramite apposita icona per poter visionare le decisioni giuridiche emanate.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edd9cea52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edd9cea5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Nella stessa pagina è stata implementata anche la funzionalità di ricerca del caso di plagio tramite menu a tendina accessibile da apposita icona.</a:t>
            </a:r>
            <a:endParaRPr/>
          </a:p>
          <a:p>
            <a:pPr marL="0" lvl="0" indent="0" algn="l" rtl="0">
              <a:spcBef>
                <a:spcPts val="0"/>
              </a:spcBef>
              <a:spcAft>
                <a:spcPts val="0"/>
              </a:spcAft>
              <a:buNone/>
            </a:pPr>
            <a:r>
              <a:rPr lang="it"/>
              <a:t>E’ possibile effettuare la ricerca sia per artista, sia per titolo che per info.</a:t>
            </a:r>
            <a:endParaRPr/>
          </a:p>
          <a:p>
            <a:pPr marL="0" lvl="0" indent="0" algn="l" rtl="0">
              <a:spcBef>
                <a:spcPts val="0"/>
              </a:spcBef>
              <a:spcAft>
                <a:spcPts val="0"/>
              </a:spcAft>
              <a:buNone/>
            </a:pPr>
            <a:r>
              <a:rPr lang="it"/>
              <a:t>Verranno così mostrati i casi presenti sul database che matchano con i parametri di ricerca.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f21f227ac9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f21f227ac9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La funzionalità di verifica del plagio musicale è la funzionalità principale della nostra applicazione.</a:t>
            </a:r>
            <a:endParaRPr/>
          </a:p>
          <a:p>
            <a:pPr marL="0" lvl="0" indent="0" algn="l" rtl="0">
              <a:spcBef>
                <a:spcPts val="0"/>
              </a:spcBef>
              <a:spcAft>
                <a:spcPts val="0"/>
              </a:spcAft>
              <a:buNone/>
            </a:pPr>
            <a:r>
              <a:rPr lang="it"/>
              <a:t>Tramite due pulsanti è possibile caricare due brani, solo in formato xml, che verranno inviati al server che si occupa di verificare se sussiste o meno il plagio, al termine della verifica i risultati vengono formattati e mostrati all’utente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f21f227ac9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f21f227ac9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La funzionalità di inserimento di un caso di plagio avviene tramite appositi campi che guidano l’utente nella compilazione della sentenza.</a:t>
            </a:r>
            <a:endParaRPr/>
          </a:p>
          <a:p>
            <a:pPr marL="0" lvl="0" indent="0" algn="l" rtl="0">
              <a:spcBef>
                <a:spcPts val="0"/>
              </a:spcBef>
              <a:spcAft>
                <a:spcPts val="0"/>
              </a:spcAft>
              <a:buNone/>
            </a:pPr>
            <a:r>
              <a:rPr lang="it"/>
              <a:t>In particolare si inserisce il titolo del caso,</a:t>
            </a:r>
            <a:endParaRPr/>
          </a:p>
          <a:p>
            <a:pPr marL="0" lvl="0" indent="0" algn="l" rtl="0">
              <a:spcBef>
                <a:spcPts val="0"/>
              </a:spcBef>
              <a:spcAft>
                <a:spcPts val="0"/>
              </a:spcAft>
              <a:buNone/>
            </a:pPr>
            <a:r>
              <a:rPr lang="it"/>
              <a:t>Il titolo del primo brano, il titolo del secondo brano,</a:t>
            </a:r>
            <a:endParaRPr/>
          </a:p>
          <a:p>
            <a:pPr marL="0" lvl="0" indent="0" algn="l" rtl="0">
              <a:spcBef>
                <a:spcPts val="0"/>
              </a:spcBef>
              <a:spcAft>
                <a:spcPts val="0"/>
              </a:spcAft>
              <a:buNone/>
            </a:pPr>
            <a:r>
              <a:rPr lang="it"/>
              <a:t>Successivamente si caricano i brani, sempre e solo in formato xml,</a:t>
            </a:r>
            <a:endParaRPr/>
          </a:p>
          <a:p>
            <a:pPr marL="0" lvl="0" indent="0" algn="l" rtl="0">
              <a:spcBef>
                <a:spcPts val="0"/>
              </a:spcBef>
              <a:spcAft>
                <a:spcPts val="0"/>
              </a:spcAft>
              <a:buNone/>
            </a:pPr>
            <a:r>
              <a:rPr lang="it"/>
              <a:t>E’ possibile aggiungere delle info (non obbligatorie)</a:t>
            </a:r>
            <a:endParaRPr/>
          </a:p>
          <a:p>
            <a:pPr marL="0" lvl="0" indent="0" algn="l" rtl="0">
              <a:spcBef>
                <a:spcPts val="0"/>
              </a:spcBef>
              <a:spcAft>
                <a:spcPts val="0"/>
              </a:spcAft>
              <a:buNone/>
            </a:pPr>
            <a:r>
              <a:rPr lang="it"/>
              <a:t>Ed uno status del verdetto: in particolare se lo status è not in trial o in trial non è possibile aggiungere un verdetto perchè non esiste,</a:t>
            </a:r>
            <a:endParaRPr/>
          </a:p>
          <a:p>
            <a:pPr marL="0" lvl="0" indent="0" algn="l" rtl="0">
              <a:spcBef>
                <a:spcPts val="0"/>
              </a:spcBef>
              <a:spcAft>
                <a:spcPts val="0"/>
              </a:spcAft>
              <a:buNone/>
            </a:pPr>
            <a:r>
              <a:rPr lang="it"/>
              <a:t>altrimenti se si sceglie l’opzione went in trial and has verdict è possibile caricare il verdetto in formato pdf.</a:t>
            </a:r>
            <a:endParaRPr/>
          </a:p>
          <a:p>
            <a:pPr marL="0" lvl="0" indent="0" algn="l" rtl="0">
              <a:spcBef>
                <a:spcPts val="0"/>
              </a:spcBef>
              <a:spcAft>
                <a:spcPts val="0"/>
              </a:spcAft>
              <a:buNone/>
            </a:pPr>
            <a:r>
              <a:rPr lang="it"/>
              <a:t>Postato il caso, verrà aggiunto al database e sarà accessibile tramite la funzionalità di visualizzazione dei casi di plagio prima descritta.</a:t>
            </a:r>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f21f227ac9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f21f227ac9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Infine, abbiamo la pagina relativa all’area utente dove sono state implementate le funzionalità di:</a:t>
            </a:r>
            <a:endParaRPr/>
          </a:p>
          <a:p>
            <a:pPr marL="0" lvl="0" indent="0" algn="l" rtl="0">
              <a:spcBef>
                <a:spcPts val="0"/>
              </a:spcBef>
              <a:spcAft>
                <a:spcPts val="0"/>
              </a:spcAft>
              <a:buNone/>
            </a:pPr>
            <a:r>
              <a:rPr lang="it"/>
              <a:t>visualizzazione delle informazioni personali dell’utente,</a:t>
            </a:r>
            <a:endParaRPr/>
          </a:p>
          <a:p>
            <a:pPr marL="0" lvl="0" indent="0" algn="l" rtl="0">
              <a:spcBef>
                <a:spcPts val="0"/>
              </a:spcBef>
              <a:spcAft>
                <a:spcPts val="0"/>
              </a:spcAft>
              <a:buNone/>
            </a:pPr>
            <a:r>
              <a:rPr lang="it"/>
              <a:t>e aggiornamento delle informazioni personali dell’utente tramite i medesimi campi di visualizzazione, che andrà a modificare i valori nel database e ricaricare la pagina mostrando i dati aggiornati.</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f21f227ac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f21f227ac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Ringrazio tutti voi per l’attenzione e passo la parola al mio collega Vincenzo Severino che parlerà della versione IOS.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f21f227ac9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f21f227ac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Il nostro obiettivo è stato quello di rendere fruibili i servizi della piattaforma web, precedentemente spiegati dal mio collega </a:t>
            </a:r>
            <a:r>
              <a:rPr lang="it-IT" dirty="0" err="1"/>
              <a:t>Giametta</a:t>
            </a:r>
            <a:r>
              <a:rPr lang="it-IT" dirty="0"/>
              <a:t> Antonio, tramite applicazione Android, cercando di farla interagire con il server legacy esistente con il minor numero di modifiche possibile. In particolare il mio lavoro si è basato principalmente sulla creazione di un layout grafico e sullo sviluppo delle funzionalità lato utente quindi più in generale del front-end dell’applicazione.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
        <p:cNvGrpSpPr/>
        <p:nvPr/>
      </p:nvGrpSpPr>
      <p:grpSpPr>
        <a:xfrm>
          <a:off x="0" y="0"/>
          <a:ext cx="0" cy="0"/>
          <a:chOff x="0" y="0"/>
          <a:chExt cx="0" cy="0"/>
        </a:xfrm>
      </p:grpSpPr>
      <p:sp>
        <p:nvSpPr>
          <p:cNvPr id="794" name="Google Shape;794;gf09e92f819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5" name="Google Shape;795;gf09e92f81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L’applicazione utilizza delle coppie di icone associate ai casi di plagio per comunicare visivamente delle informazioni all’utente, in particolare:</a:t>
            </a:r>
            <a:endParaRPr/>
          </a:p>
          <a:p>
            <a:pPr marL="0" lvl="0" indent="0" algn="l" rtl="0">
              <a:spcBef>
                <a:spcPts val="0"/>
              </a:spcBef>
              <a:spcAft>
                <a:spcPts val="0"/>
              </a:spcAft>
              <a:buNone/>
            </a:pPr>
            <a:r>
              <a:rPr lang="it"/>
              <a:t>il caso con la prima icona non è considerato Plagio, il caso con la seconda icona è considerato Plagio.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f21f227ac9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f21f227ac9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caso con la prima icona non fa parte di un processo in tribunale,</a:t>
            </a:r>
            <a:endParaRPr/>
          </a:p>
          <a:p>
            <a:pPr marL="0" lvl="0" indent="0" algn="l" rtl="0">
              <a:spcBef>
                <a:spcPts val="0"/>
              </a:spcBef>
              <a:spcAft>
                <a:spcPts val="0"/>
              </a:spcAft>
              <a:buNone/>
            </a:pPr>
            <a:r>
              <a:rPr lang="it"/>
              <a:t>il caso con la seconda icona fa parte di un processo in tribunale, esso non è concluso e non esiste quindi un verdetto,</a:t>
            </a:r>
            <a:endParaRPr/>
          </a:p>
          <a:p>
            <a:pPr marL="0" lvl="0" indent="0" algn="l" rtl="0">
              <a:spcBef>
                <a:spcPts val="0"/>
              </a:spcBef>
              <a:spcAft>
                <a:spcPts val="0"/>
              </a:spcAft>
              <a:buNone/>
            </a:pPr>
            <a:r>
              <a:rPr lang="it"/>
              <a:t>il caso con la terza icona fa parte di un processo in tribunale, esso `e concluso ed esiste quindi un verdetto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f21f227ac9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f21f227ac9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caso con questa icona permette il download del verdetto associato, se esiste.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f21f227ac9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f21f227ac9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f21f227ac9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f21f227ac9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dirty="0"/>
              <a:t>L’intero layout grafico è stato realizzato con l’uso di Adobe XD e Adobe Photoshop e successivamente è stato incorporato al layout XML di Android Studio.</a:t>
            </a:r>
            <a:endParaRPr dirty="0"/>
          </a:p>
          <a:p>
            <a:pPr marL="0" lvl="0" indent="0" algn="l" rtl="0">
              <a:spcBef>
                <a:spcPts val="0"/>
              </a:spcBef>
              <a:spcAft>
                <a:spcPts val="0"/>
              </a:spcAft>
              <a:buNone/>
            </a:pPr>
            <a:r>
              <a:rPr lang="it" dirty="0"/>
              <a:t>Adobe XD è un software di progettazione dell’esperienza utente per app web e app mobili basato su grafica vettoriale. è disponibile per macOS e Windows,  anche se ci sono versioni per iOS e Android per aiutare a visualizzare in anteprima il risultato del lavoro direttamente sui dispositivi mobili.</a:t>
            </a:r>
            <a:endParaRPr dirty="0"/>
          </a:p>
          <a:p>
            <a:pPr marL="0" lvl="0" indent="0" algn="l" rtl="0">
              <a:spcBef>
                <a:spcPts val="0"/>
              </a:spcBef>
              <a:spcAft>
                <a:spcPts val="0"/>
              </a:spcAft>
              <a:buNone/>
            </a:pPr>
            <a:r>
              <a:rPr lang="it" dirty="0"/>
              <a:t>Adobe Photoshop è un software proprietario prodotto da Adobe specializzato nell’elaborazione di immagini digitali. Questo programma è in grado di effettuare ritocchi di qualità professionale alle immagini.</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f21f227ac9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f21f227ac9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dirty="0"/>
              <a:t>Sono stati realizzati tre layout di base: uno per le activity, uno per gli utenti guest (avente un menu con le funzionalità limitate prima descritte) ed uno per gli utenti tecnici (avente un menu con tutte le funzionalità offerte dall’app).</a:t>
            </a:r>
            <a:endParaRPr dirty="0"/>
          </a:p>
          <a:p>
            <a:pPr marL="0" lvl="0" indent="0" algn="l" rtl="0">
              <a:spcBef>
                <a:spcPts val="0"/>
              </a:spcBef>
              <a:spcAft>
                <a:spcPts val="0"/>
              </a:spcAft>
              <a:buNone/>
            </a:pPr>
            <a:r>
              <a:rPr lang="it" dirty="0"/>
              <a:t>Il layout è stato realizzato seguendo le linee guida di modern design per ricercare un design minimal, moderno ed accattivante che potesse esaltare il valore dell’applicazione, applicazione che ricordiamo essere la prima al mondo ad offrire al pubblico la rilevazione del plagio musicale.</a:t>
            </a:r>
            <a:endParaRPr dirty="0"/>
          </a:p>
          <a:p>
            <a:pPr marL="0" lvl="0" indent="0" algn="l" rtl="0">
              <a:spcBef>
                <a:spcPts val="0"/>
              </a:spcBef>
              <a:spcAft>
                <a:spcPts val="0"/>
              </a:spcAft>
              <a:buNone/>
            </a:pPr>
            <a:r>
              <a:rPr lang="it" dirty="0"/>
              <a:t>Di seguito sono descritte, con un breve video, tutte le pagine e le relative funzionalità che sono state realizzate.</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edd9cea52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edd9cea52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dirty="0"/>
              <a:t>La main page dell’applicazione è la pagina di Login. </a:t>
            </a:r>
            <a:endParaRPr dirty="0"/>
          </a:p>
          <a:p>
            <a:pPr marL="0" lvl="0" indent="0" algn="l" rtl="0">
              <a:spcBef>
                <a:spcPts val="0"/>
              </a:spcBef>
              <a:spcAft>
                <a:spcPts val="0"/>
              </a:spcAft>
              <a:buNone/>
            </a:pPr>
            <a:r>
              <a:rPr lang="it" dirty="0"/>
              <a:t>Tramite questa pagina è possibile accedere sia all’about us, che contiene sia una piccola descrizione del plagio musicale e sia una descrizione delle funzionalità offerte dall’app,</a:t>
            </a:r>
            <a:endParaRPr dirty="0"/>
          </a:p>
          <a:p>
            <a:pPr marL="0" lvl="0" indent="0" algn="l" rtl="0">
              <a:spcBef>
                <a:spcPts val="0"/>
              </a:spcBef>
              <a:spcAft>
                <a:spcPts val="0"/>
              </a:spcAft>
              <a:buNone/>
            </a:pPr>
            <a:r>
              <a:rPr lang="it" dirty="0"/>
              <a:t>E’ possibile effettuare il login sia come guest quindi è possibile sia visionare tutti i casi presenti nel database e sia effettuare una verifica di plagio musicale,</a:t>
            </a:r>
            <a:endParaRPr dirty="0"/>
          </a:p>
          <a:p>
            <a:pPr marL="0" lvl="0" indent="0" algn="l" rtl="0">
              <a:spcBef>
                <a:spcPts val="0"/>
              </a:spcBef>
              <a:spcAft>
                <a:spcPts val="0"/>
              </a:spcAft>
              <a:buNone/>
            </a:pPr>
            <a:r>
              <a:rPr lang="it" dirty="0"/>
              <a:t>E sia come utente tecnico, accedendo con le proprie credenziali come è possibile notare dal video, e si ha così accesso a tutte le funzionalità dell’app: visualizzazione di tutti i casi presenti nel database, verifica del plagio musicale, aggiunta di un nuovo caso di plagio e accesso al profilo contenente le informazioni dell’utente.</a:t>
            </a:r>
            <a:endParaRPr dirty="0"/>
          </a:p>
          <a:p>
            <a:pPr marL="0" lvl="0" indent="0" algn="l" rtl="0">
              <a:spcBef>
                <a:spcPts val="0"/>
              </a:spcBef>
              <a:spcAft>
                <a:spcPts val="0"/>
              </a:spcAft>
              <a:buNone/>
            </a:pPr>
            <a:r>
              <a:rPr lang="it" dirty="0"/>
              <a:t>Di seguito descriviamo con precisione ciascuna di esse.</a:t>
            </a:r>
            <a:endParaRPr dirty="0"/>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it"/>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9.png"/><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20.png"/><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21.png"/><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22.png"/><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7.png"/><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52"/>
          <p:cNvSpPr/>
          <p:nvPr/>
        </p:nvSpPr>
        <p:spPr>
          <a:xfrm>
            <a:off x="50" y="-125"/>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72" name="Google Shape;772;p52"/>
          <p:cNvPicPr preferRelativeResize="0"/>
          <p:nvPr/>
        </p:nvPicPr>
        <p:blipFill>
          <a:blip r:embed="rId3">
            <a:alphaModFix/>
          </a:blip>
          <a:stretch>
            <a:fillRect/>
          </a:stretch>
        </p:blipFill>
        <p:spPr>
          <a:xfrm>
            <a:off x="1482100" y="1691150"/>
            <a:ext cx="1764775" cy="1764775"/>
          </a:xfrm>
          <a:prstGeom prst="rect">
            <a:avLst/>
          </a:prstGeom>
          <a:noFill/>
          <a:ln>
            <a:noFill/>
          </a:ln>
        </p:spPr>
      </p:pic>
      <p:pic>
        <p:nvPicPr>
          <p:cNvPr id="773" name="Google Shape;773;p52"/>
          <p:cNvPicPr preferRelativeResize="0"/>
          <p:nvPr/>
        </p:nvPicPr>
        <p:blipFill rotWithShape="1">
          <a:blip r:embed="rId4">
            <a:alphaModFix/>
          </a:blip>
          <a:srcRect l="31165" r="29677" b="34993"/>
          <a:stretch/>
        </p:blipFill>
        <p:spPr>
          <a:xfrm>
            <a:off x="181350" y="211738"/>
            <a:ext cx="517175" cy="482984"/>
          </a:xfrm>
          <a:prstGeom prst="rect">
            <a:avLst/>
          </a:prstGeom>
          <a:noFill/>
          <a:ln>
            <a:noFill/>
          </a:ln>
        </p:spPr>
      </p:pic>
      <p:sp>
        <p:nvSpPr>
          <p:cNvPr id="774" name="Google Shape;774;p52"/>
          <p:cNvSpPr/>
          <p:nvPr/>
        </p:nvSpPr>
        <p:spPr>
          <a:xfrm>
            <a:off x="3432500" y="1691150"/>
            <a:ext cx="91200" cy="1710900"/>
          </a:xfrm>
          <a:prstGeom prst="rect">
            <a:avLst/>
          </a:prstGeom>
          <a:solidFill>
            <a:schemeClr val="dk1"/>
          </a:solidFill>
          <a:ln w="9525" cap="flat" cmpd="sng">
            <a:solidFill>
              <a:srgbClr val="8585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2"/>
          <p:cNvSpPr txBox="1"/>
          <p:nvPr/>
        </p:nvSpPr>
        <p:spPr>
          <a:xfrm>
            <a:off x="3755700" y="1687563"/>
            <a:ext cx="3906300" cy="167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 sz="3400">
                <a:latin typeface="Montserrat ExtraBold"/>
                <a:ea typeface="Montserrat ExtraBold"/>
                <a:cs typeface="Montserrat ExtraBold"/>
                <a:sym typeface="Montserrat ExtraBold"/>
              </a:rPr>
              <a:t>Plagiarism</a:t>
            </a:r>
            <a:endParaRPr sz="3400">
              <a:latin typeface="Montserrat ExtraBold"/>
              <a:ea typeface="Montserrat ExtraBold"/>
              <a:cs typeface="Montserrat ExtraBold"/>
              <a:sym typeface="Montserrat ExtraBold"/>
            </a:endParaRPr>
          </a:p>
          <a:p>
            <a:pPr marL="0" lvl="0" indent="0" algn="l" rtl="0">
              <a:lnSpc>
                <a:spcPct val="115000"/>
              </a:lnSpc>
              <a:spcBef>
                <a:spcPts val="0"/>
              </a:spcBef>
              <a:spcAft>
                <a:spcPts val="0"/>
              </a:spcAft>
              <a:buNone/>
            </a:pPr>
            <a:r>
              <a:rPr lang="it" sz="3400">
                <a:latin typeface="Montserrat ExtraBold"/>
                <a:ea typeface="Montserrat ExtraBold"/>
                <a:cs typeface="Montserrat ExtraBold"/>
                <a:sym typeface="Montserrat ExtraBold"/>
              </a:rPr>
              <a:t>Detection</a:t>
            </a:r>
            <a:endParaRPr sz="3400">
              <a:latin typeface="Montserrat ExtraBold"/>
              <a:ea typeface="Montserrat ExtraBold"/>
              <a:cs typeface="Montserrat ExtraBold"/>
              <a:sym typeface="Montserrat ExtraBold"/>
            </a:endParaRPr>
          </a:p>
          <a:p>
            <a:pPr marL="0" lvl="0" indent="0" algn="l" rtl="0">
              <a:spcBef>
                <a:spcPts val="0"/>
              </a:spcBef>
              <a:spcAft>
                <a:spcPts val="0"/>
              </a:spcAft>
              <a:buNone/>
            </a:pPr>
            <a:r>
              <a:rPr lang="it" sz="1200">
                <a:latin typeface="Montserrat SemiBold"/>
                <a:ea typeface="Montserrat SemiBold"/>
                <a:cs typeface="Montserrat SemiBold"/>
                <a:sym typeface="Montserrat SemiBold"/>
              </a:rPr>
              <a:t>Sviluppo di un’applicazione Android per la rilevazione e la gestione del plagio musicale</a:t>
            </a:r>
            <a:endParaRPr sz="1200">
              <a:latin typeface="Montserrat SemiBold"/>
              <a:ea typeface="Montserrat SemiBold"/>
              <a:cs typeface="Montserrat SemiBold"/>
              <a:sym typeface="Montserrat SemiBold"/>
            </a:endParaRPr>
          </a:p>
        </p:txBody>
      </p:sp>
      <p:sp>
        <p:nvSpPr>
          <p:cNvPr id="776" name="Google Shape;776;p52"/>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777" name="Google Shape;777;p52"/>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solidFill>
                  <a:schemeClr val="dk1"/>
                </a:solidFill>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pic>
        <p:nvPicPr>
          <p:cNvPr id="778" name="Google Shape;778;p52"/>
          <p:cNvPicPr preferRelativeResize="0"/>
          <p:nvPr/>
        </p:nvPicPr>
        <p:blipFill>
          <a:blip r:embed="rId5">
            <a:alphaModFix/>
          </a:blip>
          <a:stretch>
            <a:fillRect/>
          </a:stretch>
        </p:blipFill>
        <p:spPr>
          <a:xfrm>
            <a:off x="8169525" y="136250"/>
            <a:ext cx="858475" cy="633950"/>
          </a:xfrm>
          <a:prstGeom prst="rect">
            <a:avLst/>
          </a:prstGeom>
          <a:noFill/>
          <a:ln>
            <a:noFill/>
          </a:ln>
        </p:spPr>
      </p:pic>
      <p:pic>
        <p:nvPicPr>
          <p:cNvPr id="779" name="Google Shape;779;p52"/>
          <p:cNvPicPr preferRelativeResize="0"/>
          <p:nvPr/>
        </p:nvPicPr>
        <p:blipFill>
          <a:blip r:embed="rId6">
            <a:alphaModFix/>
          </a:blip>
          <a:stretch>
            <a:fillRect/>
          </a:stretch>
        </p:blipFill>
        <p:spPr>
          <a:xfrm>
            <a:off x="762613" y="176175"/>
            <a:ext cx="2506313" cy="554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61"/>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8" name="Google Shape;888;p61"/>
          <p:cNvPicPr preferRelativeResize="0"/>
          <p:nvPr/>
        </p:nvPicPr>
        <p:blipFill>
          <a:blip r:embed="rId5">
            <a:alphaModFix/>
          </a:blip>
          <a:stretch>
            <a:fillRect/>
          </a:stretch>
        </p:blipFill>
        <p:spPr>
          <a:xfrm>
            <a:off x="8214425" y="116501"/>
            <a:ext cx="813575" cy="813575"/>
          </a:xfrm>
          <a:prstGeom prst="rect">
            <a:avLst/>
          </a:prstGeom>
          <a:noFill/>
          <a:ln>
            <a:noFill/>
          </a:ln>
        </p:spPr>
      </p:pic>
      <p:sp>
        <p:nvSpPr>
          <p:cNvPr id="889" name="Google Shape;889;p61"/>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890" name="Google Shape;890;p61"/>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891" name="Google Shape;891;p61"/>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solidFill>
                  <a:schemeClr val="dk1"/>
                </a:solidFill>
                <a:latin typeface="Montserrat"/>
                <a:ea typeface="Montserrat"/>
                <a:cs typeface="Montserrat"/>
                <a:sym typeface="Montserrat"/>
              </a:rPr>
              <a:t>DESCRIZIONE DELLE FUNZIONALITÀ</a:t>
            </a:r>
            <a:endParaRPr sz="1000" b="1">
              <a:latin typeface="Montserrat"/>
              <a:ea typeface="Montserrat"/>
              <a:cs typeface="Montserrat"/>
              <a:sym typeface="Montserrat"/>
            </a:endParaRPr>
          </a:p>
        </p:txBody>
      </p:sp>
      <p:sp>
        <p:nvSpPr>
          <p:cNvPr id="893" name="Google Shape;893;p61"/>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Visualizzazione casi di plagio</a:t>
            </a:r>
            <a:endParaRPr sz="3000">
              <a:latin typeface="Montserrat ExtraBold"/>
              <a:ea typeface="Montserrat ExtraBold"/>
              <a:cs typeface="Montserrat ExtraBold"/>
              <a:sym typeface="Montserrat ExtraBold"/>
            </a:endParaRPr>
          </a:p>
        </p:txBody>
      </p:sp>
      <p:pic>
        <p:nvPicPr>
          <p:cNvPr id="2" name="Visualizzazione Casi">
            <a:hlinkClick r:id="" action="ppaction://media"/>
            <a:extLst>
              <a:ext uri="{FF2B5EF4-FFF2-40B4-BE49-F238E27FC236}">
                <a16:creationId xmlns:a16="http://schemas.microsoft.com/office/drawing/2014/main" id="{4256B00E-E922-48C4-B89C-CBF130AFE95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22400" y="1125513"/>
            <a:ext cx="1699200" cy="35865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62"/>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00" name="Google Shape;900;p62"/>
          <p:cNvPicPr preferRelativeResize="0"/>
          <p:nvPr/>
        </p:nvPicPr>
        <p:blipFill>
          <a:blip r:embed="rId5">
            <a:alphaModFix/>
          </a:blip>
          <a:stretch>
            <a:fillRect/>
          </a:stretch>
        </p:blipFill>
        <p:spPr>
          <a:xfrm>
            <a:off x="8214425" y="116501"/>
            <a:ext cx="813575" cy="813575"/>
          </a:xfrm>
          <a:prstGeom prst="rect">
            <a:avLst/>
          </a:prstGeom>
          <a:noFill/>
          <a:ln>
            <a:noFill/>
          </a:ln>
        </p:spPr>
      </p:pic>
      <p:sp>
        <p:nvSpPr>
          <p:cNvPr id="901" name="Google Shape;901;p62"/>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902" name="Google Shape;902;p62"/>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903" name="Google Shape;903;p62"/>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2"/>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solidFill>
                  <a:schemeClr val="dk1"/>
                </a:solidFill>
                <a:latin typeface="Montserrat"/>
                <a:ea typeface="Montserrat"/>
                <a:cs typeface="Montserrat"/>
                <a:sym typeface="Montserrat"/>
              </a:rPr>
              <a:t>DESCRIZIONE DELLE FUNZIONALITÀ</a:t>
            </a:r>
            <a:endParaRPr sz="1000" b="1">
              <a:latin typeface="Montserrat"/>
              <a:ea typeface="Montserrat"/>
              <a:cs typeface="Montserrat"/>
              <a:sym typeface="Montserrat"/>
            </a:endParaRPr>
          </a:p>
        </p:txBody>
      </p:sp>
      <p:sp>
        <p:nvSpPr>
          <p:cNvPr id="905" name="Google Shape;905;p62"/>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Search case</a:t>
            </a:r>
            <a:endParaRPr sz="3000">
              <a:latin typeface="Montserrat ExtraBold"/>
              <a:ea typeface="Montserrat ExtraBold"/>
              <a:cs typeface="Montserrat ExtraBold"/>
              <a:sym typeface="Montserrat ExtraBold"/>
            </a:endParaRPr>
          </a:p>
        </p:txBody>
      </p:sp>
      <p:pic>
        <p:nvPicPr>
          <p:cNvPr id="2" name="Search">
            <a:hlinkClick r:id="" action="ppaction://media"/>
            <a:extLst>
              <a:ext uri="{FF2B5EF4-FFF2-40B4-BE49-F238E27FC236}">
                <a16:creationId xmlns:a16="http://schemas.microsoft.com/office/drawing/2014/main" id="{A3782040-7FC3-4148-8DB3-2262A512601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22400" y="1128875"/>
            <a:ext cx="1699199" cy="35865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7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63"/>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12" name="Google Shape;912;p63"/>
          <p:cNvPicPr preferRelativeResize="0"/>
          <p:nvPr/>
        </p:nvPicPr>
        <p:blipFill>
          <a:blip r:embed="rId5">
            <a:alphaModFix/>
          </a:blip>
          <a:stretch>
            <a:fillRect/>
          </a:stretch>
        </p:blipFill>
        <p:spPr>
          <a:xfrm>
            <a:off x="8214425" y="116501"/>
            <a:ext cx="813575" cy="813575"/>
          </a:xfrm>
          <a:prstGeom prst="rect">
            <a:avLst/>
          </a:prstGeom>
          <a:noFill/>
          <a:ln>
            <a:noFill/>
          </a:ln>
        </p:spPr>
      </p:pic>
      <p:sp>
        <p:nvSpPr>
          <p:cNvPr id="913" name="Google Shape;913;p63"/>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914" name="Google Shape;914;p63"/>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915" name="Google Shape;915;p63"/>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3"/>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latin typeface="Montserrat"/>
                <a:ea typeface="Montserrat"/>
                <a:cs typeface="Montserrat"/>
                <a:sym typeface="Montserrat"/>
              </a:rPr>
              <a:t>DESCRIZIONE DELLE FUNZIONALITÀ</a:t>
            </a:r>
            <a:endParaRPr sz="1000" b="1">
              <a:latin typeface="Montserrat"/>
              <a:ea typeface="Montserrat"/>
              <a:cs typeface="Montserrat"/>
              <a:sym typeface="Montserrat"/>
            </a:endParaRPr>
          </a:p>
        </p:txBody>
      </p:sp>
      <p:sp>
        <p:nvSpPr>
          <p:cNvPr id="917" name="Google Shape;917;p63"/>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Check plagiarism</a:t>
            </a:r>
            <a:endParaRPr sz="3000">
              <a:latin typeface="Montserrat ExtraBold"/>
              <a:ea typeface="Montserrat ExtraBold"/>
              <a:cs typeface="Montserrat ExtraBold"/>
              <a:sym typeface="Montserrat ExtraBold"/>
            </a:endParaRPr>
          </a:p>
        </p:txBody>
      </p:sp>
      <p:pic>
        <p:nvPicPr>
          <p:cNvPr id="2" name="Check Plagiarism">
            <a:hlinkClick r:id="" action="ppaction://media"/>
            <a:extLst>
              <a:ext uri="{FF2B5EF4-FFF2-40B4-BE49-F238E27FC236}">
                <a16:creationId xmlns:a16="http://schemas.microsoft.com/office/drawing/2014/main" id="{6D275BDA-B197-4837-93AF-0199E6F84CE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22400" y="1128875"/>
            <a:ext cx="1699200" cy="358658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64"/>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4" name="Google Shape;924;p64"/>
          <p:cNvPicPr preferRelativeResize="0"/>
          <p:nvPr/>
        </p:nvPicPr>
        <p:blipFill>
          <a:blip r:embed="rId5">
            <a:alphaModFix/>
          </a:blip>
          <a:stretch>
            <a:fillRect/>
          </a:stretch>
        </p:blipFill>
        <p:spPr>
          <a:xfrm>
            <a:off x="8214425" y="116501"/>
            <a:ext cx="813575" cy="813575"/>
          </a:xfrm>
          <a:prstGeom prst="rect">
            <a:avLst/>
          </a:prstGeom>
          <a:noFill/>
          <a:ln>
            <a:noFill/>
          </a:ln>
        </p:spPr>
      </p:pic>
      <p:sp>
        <p:nvSpPr>
          <p:cNvPr id="925" name="Google Shape;925;p64"/>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926" name="Google Shape;926;p64"/>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927" name="Google Shape;927;p64"/>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4"/>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solidFill>
                  <a:schemeClr val="dk1"/>
                </a:solidFill>
                <a:latin typeface="Montserrat"/>
                <a:ea typeface="Montserrat"/>
                <a:cs typeface="Montserrat"/>
                <a:sym typeface="Montserrat"/>
              </a:rPr>
              <a:t>DESCRIZIONE DELLE FUNZIONALITÀ</a:t>
            </a:r>
            <a:endParaRPr sz="1000" b="1">
              <a:latin typeface="Montserrat"/>
              <a:ea typeface="Montserrat"/>
              <a:cs typeface="Montserrat"/>
              <a:sym typeface="Montserrat"/>
            </a:endParaRPr>
          </a:p>
        </p:txBody>
      </p:sp>
      <p:sp>
        <p:nvSpPr>
          <p:cNvPr id="929" name="Google Shape;929;p64"/>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Inserimento caso di plagio</a:t>
            </a:r>
            <a:endParaRPr sz="3000">
              <a:latin typeface="Montserrat ExtraBold"/>
              <a:ea typeface="Montserrat ExtraBold"/>
              <a:cs typeface="Montserrat ExtraBold"/>
              <a:sym typeface="Montserrat ExtraBold"/>
            </a:endParaRPr>
          </a:p>
        </p:txBody>
      </p:sp>
      <p:pic>
        <p:nvPicPr>
          <p:cNvPr id="2" name="AddCase">
            <a:hlinkClick r:id="" action="ppaction://media"/>
            <a:extLst>
              <a:ext uri="{FF2B5EF4-FFF2-40B4-BE49-F238E27FC236}">
                <a16:creationId xmlns:a16="http://schemas.microsoft.com/office/drawing/2014/main" id="{0FC2EB2D-83BE-4585-A38E-6A1B4389999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22400" y="1128875"/>
            <a:ext cx="1699200" cy="358658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4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65"/>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6" name="Google Shape;936;p65"/>
          <p:cNvPicPr preferRelativeResize="0"/>
          <p:nvPr/>
        </p:nvPicPr>
        <p:blipFill>
          <a:blip r:embed="rId5">
            <a:alphaModFix/>
          </a:blip>
          <a:stretch>
            <a:fillRect/>
          </a:stretch>
        </p:blipFill>
        <p:spPr>
          <a:xfrm>
            <a:off x="8214425" y="116501"/>
            <a:ext cx="813575" cy="813575"/>
          </a:xfrm>
          <a:prstGeom prst="rect">
            <a:avLst/>
          </a:prstGeom>
          <a:noFill/>
          <a:ln>
            <a:noFill/>
          </a:ln>
        </p:spPr>
      </p:pic>
      <p:sp>
        <p:nvSpPr>
          <p:cNvPr id="937" name="Google Shape;937;p65"/>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938" name="Google Shape;938;p65"/>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939" name="Google Shape;939;p65"/>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5"/>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solidFill>
                  <a:schemeClr val="dk1"/>
                </a:solidFill>
                <a:latin typeface="Montserrat"/>
                <a:ea typeface="Montserrat"/>
                <a:cs typeface="Montserrat"/>
                <a:sym typeface="Montserrat"/>
              </a:rPr>
              <a:t>DESCRIZIONE DELLE FUNZIONALITÀ</a:t>
            </a:r>
            <a:endParaRPr sz="1000" b="1">
              <a:latin typeface="Montserrat"/>
              <a:ea typeface="Montserrat"/>
              <a:cs typeface="Montserrat"/>
              <a:sym typeface="Montserrat"/>
            </a:endParaRPr>
          </a:p>
        </p:txBody>
      </p:sp>
      <p:sp>
        <p:nvSpPr>
          <p:cNvPr id="941" name="Google Shape;941;p65"/>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Area utente</a:t>
            </a:r>
            <a:endParaRPr sz="3000">
              <a:latin typeface="Montserrat ExtraBold"/>
              <a:ea typeface="Montserrat ExtraBold"/>
              <a:cs typeface="Montserrat ExtraBold"/>
              <a:sym typeface="Montserrat ExtraBold"/>
            </a:endParaRPr>
          </a:p>
        </p:txBody>
      </p:sp>
      <p:pic>
        <p:nvPicPr>
          <p:cNvPr id="2" name="UserArea">
            <a:hlinkClick r:id="" action="ppaction://media"/>
            <a:extLst>
              <a:ext uri="{FF2B5EF4-FFF2-40B4-BE49-F238E27FC236}">
                <a16:creationId xmlns:a16="http://schemas.microsoft.com/office/drawing/2014/main" id="{F87DE9D7-0038-40E7-9D4E-5947281DBB5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22125" y="1128875"/>
            <a:ext cx="1699750" cy="358774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8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47" name="Google Shape;947;p66"/>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48" name="Google Shape;948;p66"/>
          <p:cNvPicPr preferRelativeResize="0"/>
          <p:nvPr/>
        </p:nvPicPr>
        <p:blipFill>
          <a:blip r:embed="rId3">
            <a:alphaModFix/>
          </a:blip>
          <a:stretch>
            <a:fillRect/>
          </a:stretch>
        </p:blipFill>
        <p:spPr>
          <a:xfrm>
            <a:off x="8214425" y="116501"/>
            <a:ext cx="813575" cy="813575"/>
          </a:xfrm>
          <a:prstGeom prst="rect">
            <a:avLst/>
          </a:prstGeom>
          <a:noFill/>
          <a:ln>
            <a:noFill/>
          </a:ln>
        </p:spPr>
      </p:pic>
      <p:sp>
        <p:nvSpPr>
          <p:cNvPr id="949" name="Google Shape;949;p66"/>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950" name="Google Shape;950;p66"/>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951" name="Google Shape;951;p66"/>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6"/>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latin typeface="Montserrat"/>
                <a:ea typeface="Montserrat"/>
                <a:cs typeface="Montserrat"/>
                <a:sym typeface="Montserrat"/>
              </a:rPr>
              <a:t>GRAZIE</a:t>
            </a:r>
            <a:endParaRPr sz="1000" b="1">
              <a:latin typeface="Montserrat"/>
              <a:ea typeface="Montserrat"/>
              <a:cs typeface="Montserrat"/>
              <a:sym typeface="Montserrat"/>
            </a:endParaRPr>
          </a:p>
        </p:txBody>
      </p:sp>
      <p:sp>
        <p:nvSpPr>
          <p:cNvPr id="953" name="Google Shape;953;p66"/>
          <p:cNvSpPr txBox="1"/>
          <p:nvPr/>
        </p:nvSpPr>
        <p:spPr>
          <a:xfrm>
            <a:off x="838200" y="2248500"/>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Grazie per l’Attenzione!</a:t>
            </a:r>
            <a:endParaRPr sz="3000">
              <a:latin typeface="Montserrat ExtraBold"/>
              <a:ea typeface="Montserrat ExtraBold"/>
              <a:cs typeface="Montserrat ExtraBold"/>
              <a:sym typeface="Montserrat Extra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53"/>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85" name="Google Shape;785;p53"/>
          <p:cNvPicPr preferRelativeResize="0"/>
          <p:nvPr/>
        </p:nvPicPr>
        <p:blipFill>
          <a:blip r:embed="rId3">
            <a:alphaModFix/>
          </a:blip>
          <a:stretch>
            <a:fillRect/>
          </a:stretch>
        </p:blipFill>
        <p:spPr>
          <a:xfrm>
            <a:off x="8214425" y="116501"/>
            <a:ext cx="813575" cy="813575"/>
          </a:xfrm>
          <a:prstGeom prst="rect">
            <a:avLst/>
          </a:prstGeom>
          <a:noFill/>
          <a:ln>
            <a:noFill/>
          </a:ln>
        </p:spPr>
      </p:pic>
      <p:sp>
        <p:nvSpPr>
          <p:cNvPr id="786" name="Google Shape;786;p53"/>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787" name="Google Shape;787;p53"/>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788" name="Google Shape;788;p53"/>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3"/>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latin typeface="Montserrat"/>
                <a:ea typeface="Montserrat"/>
                <a:cs typeface="Montserrat"/>
                <a:sym typeface="Montserrat"/>
              </a:rPr>
              <a:t>OBIETTIVO DELLA TESI</a:t>
            </a:r>
            <a:endParaRPr sz="1000" b="1">
              <a:latin typeface="Montserrat"/>
              <a:ea typeface="Montserrat"/>
              <a:cs typeface="Montserrat"/>
              <a:sym typeface="Montserrat"/>
            </a:endParaRPr>
          </a:p>
        </p:txBody>
      </p:sp>
      <p:sp>
        <p:nvSpPr>
          <p:cNvPr id="790" name="Google Shape;790;p53"/>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dirty="0">
                <a:latin typeface="Montserrat ExtraBold"/>
                <a:ea typeface="Montserrat ExtraBold"/>
                <a:cs typeface="Montserrat ExtraBold"/>
                <a:sym typeface="Montserrat ExtraBold"/>
              </a:rPr>
              <a:t>Obiettivo della tesi</a:t>
            </a:r>
            <a:endParaRPr sz="3000" dirty="0">
              <a:latin typeface="Montserrat ExtraBold"/>
              <a:ea typeface="Montserrat ExtraBold"/>
              <a:cs typeface="Montserrat ExtraBold"/>
              <a:sym typeface="Montserrat ExtraBold"/>
            </a:endParaRPr>
          </a:p>
        </p:txBody>
      </p:sp>
      <p:sp>
        <p:nvSpPr>
          <p:cNvPr id="791" name="Google Shape;791;p53"/>
          <p:cNvSpPr txBox="1"/>
          <p:nvPr/>
        </p:nvSpPr>
        <p:spPr>
          <a:xfrm>
            <a:off x="948300" y="1825575"/>
            <a:ext cx="7247400" cy="2724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500" dirty="0">
                <a:latin typeface="Montserrat ExtraBold"/>
                <a:ea typeface="Montserrat ExtraBold"/>
                <a:cs typeface="Montserrat ExtraBold"/>
                <a:sym typeface="Montserrat ExtraBold"/>
              </a:rPr>
              <a:t>Rendere fruibili i servizi della piattaforma web tramite applicazione Android, cercando, con il minor numero di modifiche possibile, di farla interagire direttamente con il server legacy esistente.</a:t>
            </a:r>
            <a:endParaRPr sz="1500" dirty="0">
              <a:latin typeface="Montserrat ExtraBold"/>
              <a:ea typeface="Montserrat ExtraBold"/>
              <a:cs typeface="Montserrat ExtraBold"/>
              <a:sym typeface="Montserrat ExtraBold"/>
            </a:endParaRPr>
          </a:p>
          <a:p>
            <a:pPr marL="0" lvl="0" indent="0" algn="ctr" rtl="0">
              <a:spcBef>
                <a:spcPts val="0"/>
              </a:spcBef>
              <a:spcAft>
                <a:spcPts val="0"/>
              </a:spcAft>
              <a:buNone/>
            </a:pPr>
            <a:endParaRPr sz="1500" dirty="0">
              <a:latin typeface="Montserrat ExtraBold"/>
              <a:ea typeface="Montserrat ExtraBold"/>
              <a:cs typeface="Montserrat ExtraBold"/>
              <a:sym typeface="Montserrat ExtraBold"/>
            </a:endParaRPr>
          </a:p>
          <a:p>
            <a:pPr marL="0" lvl="0" indent="0" algn="ctr" rtl="0">
              <a:spcBef>
                <a:spcPts val="0"/>
              </a:spcBef>
              <a:spcAft>
                <a:spcPts val="0"/>
              </a:spcAft>
              <a:buNone/>
            </a:pPr>
            <a:r>
              <a:rPr lang="it" sz="1500" dirty="0">
                <a:latin typeface="Montserrat ExtraBold"/>
                <a:ea typeface="Montserrat ExtraBold"/>
                <a:cs typeface="Montserrat ExtraBold"/>
                <a:sym typeface="Montserrat ExtraBold"/>
              </a:rPr>
              <a:t>Il mio lavoro si è basato principalmente sulla creazione di un layout grafico e  sulla realizzazione del front-end dell’applicazione.</a:t>
            </a:r>
            <a:endParaRPr sz="1500" dirty="0">
              <a:latin typeface="Montserrat ExtraBold"/>
              <a:ea typeface="Montserrat ExtraBold"/>
              <a:cs typeface="Montserrat ExtraBold"/>
              <a:sym typeface="Montserrat ExtraBold"/>
            </a:endParaRPr>
          </a:p>
          <a:p>
            <a:pPr marL="0" lvl="0" indent="0" algn="ctr" rtl="0">
              <a:spcBef>
                <a:spcPts val="0"/>
              </a:spcBef>
              <a:spcAft>
                <a:spcPts val="0"/>
              </a:spcAft>
              <a:buNone/>
            </a:pPr>
            <a:endParaRPr sz="1500" dirty="0">
              <a:latin typeface="Montserrat ExtraBold"/>
              <a:ea typeface="Montserrat ExtraBold"/>
              <a:cs typeface="Montserrat ExtraBold"/>
              <a:sym typeface="Montserrat ExtraBold"/>
            </a:endParaRPr>
          </a:p>
          <a:p>
            <a:pPr marL="0" lvl="0" indent="0" algn="ctr" rtl="0">
              <a:spcBef>
                <a:spcPts val="0"/>
              </a:spcBef>
              <a:spcAft>
                <a:spcPts val="0"/>
              </a:spcAft>
              <a:buNone/>
            </a:pPr>
            <a:endParaRPr sz="1500" dirty="0">
              <a:latin typeface="Montserrat ExtraBold"/>
              <a:ea typeface="Montserrat ExtraBold"/>
              <a:cs typeface="Montserrat ExtraBold"/>
              <a:sym typeface="Montserrat ExtraBold"/>
            </a:endParaRPr>
          </a:p>
          <a:p>
            <a:pPr marL="0" lvl="0" indent="0" algn="ctr" rtl="0">
              <a:spcBef>
                <a:spcPts val="0"/>
              </a:spcBef>
              <a:spcAft>
                <a:spcPts val="0"/>
              </a:spcAft>
              <a:buNone/>
            </a:pPr>
            <a:endParaRPr sz="1500" dirty="0">
              <a:latin typeface="Montserrat ExtraBold"/>
              <a:ea typeface="Montserrat ExtraBold"/>
              <a:cs typeface="Montserrat ExtraBold"/>
              <a:sym typeface="Montserrat ExtraBold"/>
            </a:endParaRPr>
          </a:p>
          <a:p>
            <a:pPr marL="0" lvl="0" indent="0" algn="ctr" rtl="0">
              <a:spcBef>
                <a:spcPts val="0"/>
              </a:spcBef>
              <a:spcAft>
                <a:spcPts val="0"/>
              </a:spcAft>
              <a:buNone/>
            </a:pPr>
            <a:endParaRPr sz="1500" dirty="0">
              <a:latin typeface="Montserrat ExtraBold"/>
              <a:ea typeface="Montserrat ExtraBold"/>
              <a:cs typeface="Montserrat ExtraBold"/>
              <a:sym typeface="Montserrat ExtraBold"/>
            </a:endParaRPr>
          </a:p>
          <a:p>
            <a:pPr marL="0" lvl="0" indent="0" algn="ctr" rtl="0">
              <a:spcBef>
                <a:spcPts val="0"/>
              </a:spcBef>
              <a:spcAft>
                <a:spcPts val="0"/>
              </a:spcAft>
              <a:buNone/>
            </a:pPr>
            <a:endParaRPr sz="1500" dirty="0">
              <a:latin typeface="Montserrat ExtraBold"/>
              <a:ea typeface="Montserrat ExtraBold"/>
              <a:cs typeface="Montserrat ExtraBold"/>
              <a:sym typeface="Montserrat ExtraBold"/>
            </a:endParaRPr>
          </a:p>
        </p:txBody>
      </p:sp>
      <p:pic>
        <p:nvPicPr>
          <p:cNvPr id="792" name="Google Shape;792;p53"/>
          <p:cNvPicPr preferRelativeResize="0"/>
          <p:nvPr/>
        </p:nvPicPr>
        <p:blipFill>
          <a:blip r:embed="rId4">
            <a:alphaModFix/>
          </a:blip>
          <a:stretch>
            <a:fillRect/>
          </a:stretch>
        </p:blipFill>
        <p:spPr>
          <a:xfrm>
            <a:off x="4231923" y="3647263"/>
            <a:ext cx="680166" cy="5940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91">
                                            <p:txEl>
                                              <p:pRg st="0" end="0"/>
                                            </p:txEl>
                                          </p:spTgt>
                                        </p:tgtEl>
                                        <p:attrNameLst>
                                          <p:attrName>style.visibility</p:attrName>
                                        </p:attrNameLst>
                                      </p:cBhvr>
                                      <p:to>
                                        <p:strVal val="visible"/>
                                      </p:to>
                                    </p:set>
                                    <p:animEffect transition="in" filter="fade">
                                      <p:cBhvr>
                                        <p:cTn id="7" dur="700"/>
                                        <p:tgtEl>
                                          <p:spTgt spid="79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91">
                                            <p:txEl>
                                              <p:pRg st="2" end="2"/>
                                            </p:txEl>
                                          </p:spTgt>
                                        </p:tgtEl>
                                        <p:attrNameLst>
                                          <p:attrName>style.visibility</p:attrName>
                                        </p:attrNameLst>
                                      </p:cBhvr>
                                      <p:to>
                                        <p:strVal val="visible"/>
                                      </p:to>
                                    </p:set>
                                    <p:animEffect transition="in" filter="fade">
                                      <p:cBhvr>
                                        <p:cTn id="12" dur="700"/>
                                        <p:tgtEl>
                                          <p:spTgt spid="79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92"/>
                                        </p:tgtEl>
                                        <p:attrNameLst>
                                          <p:attrName>style.visibility</p:attrName>
                                        </p:attrNameLst>
                                      </p:cBhvr>
                                      <p:to>
                                        <p:strVal val="visible"/>
                                      </p:to>
                                    </p:set>
                                    <p:animEffect transition="in" filter="fade">
                                      <p:cBhvr>
                                        <p:cTn id="17" dur="500"/>
                                        <p:tgtEl>
                                          <p:spTgt spid="7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6"/>
        <p:cNvGrpSpPr/>
        <p:nvPr/>
      </p:nvGrpSpPr>
      <p:grpSpPr>
        <a:xfrm>
          <a:off x="0" y="0"/>
          <a:ext cx="0" cy="0"/>
          <a:chOff x="0" y="0"/>
          <a:chExt cx="0" cy="0"/>
        </a:xfrm>
      </p:grpSpPr>
      <p:sp>
        <p:nvSpPr>
          <p:cNvPr id="797" name="Google Shape;797;p54"/>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98" name="Google Shape;798;p54"/>
          <p:cNvPicPr preferRelativeResize="0"/>
          <p:nvPr/>
        </p:nvPicPr>
        <p:blipFill>
          <a:blip r:embed="rId3">
            <a:alphaModFix/>
          </a:blip>
          <a:stretch>
            <a:fillRect/>
          </a:stretch>
        </p:blipFill>
        <p:spPr>
          <a:xfrm>
            <a:off x="8214425" y="116501"/>
            <a:ext cx="813575" cy="813575"/>
          </a:xfrm>
          <a:prstGeom prst="rect">
            <a:avLst/>
          </a:prstGeom>
          <a:noFill/>
          <a:ln>
            <a:noFill/>
          </a:ln>
        </p:spPr>
      </p:pic>
      <p:sp>
        <p:nvSpPr>
          <p:cNvPr id="799" name="Google Shape;799;p54"/>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800" name="Google Shape;800;p54"/>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801" name="Google Shape;801;p54"/>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4"/>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latin typeface="Montserrat"/>
                <a:ea typeface="Montserrat"/>
                <a:cs typeface="Montserrat"/>
                <a:sym typeface="Montserrat"/>
              </a:rPr>
              <a:t>ICONE PLAGIO</a:t>
            </a:r>
            <a:endParaRPr sz="1000" b="1">
              <a:latin typeface="Montserrat"/>
              <a:ea typeface="Montserrat"/>
              <a:cs typeface="Montserrat"/>
              <a:sym typeface="Montserrat"/>
            </a:endParaRPr>
          </a:p>
        </p:txBody>
      </p:sp>
      <p:sp>
        <p:nvSpPr>
          <p:cNvPr id="803" name="Google Shape;803;p54"/>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Icone Plagio</a:t>
            </a:r>
            <a:endParaRPr sz="3000">
              <a:latin typeface="Montserrat ExtraBold"/>
              <a:ea typeface="Montserrat ExtraBold"/>
              <a:cs typeface="Montserrat ExtraBold"/>
              <a:sym typeface="Montserrat ExtraBold"/>
            </a:endParaRPr>
          </a:p>
        </p:txBody>
      </p:sp>
      <p:pic>
        <p:nvPicPr>
          <p:cNvPr id="804" name="Google Shape;804;p54"/>
          <p:cNvPicPr preferRelativeResize="0"/>
          <p:nvPr/>
        </p:nvPicPr>
        <p:blipFill>
          <a:blip r:embed="rId4">
            <a:alphaModFix/>
          </a:blip>
          <a:stretch>
            <a:fillRect/>
          </a:stretch>
        </p:blipFill>
        <p:spPr>
          <a:xfrm>
            <a:off x="2075686" y="1884520"/>
            <a:ext cx="1731475" cy="1719675"/>
          </a:xfrm>
          <a:prstGeom prst="rect">
            <a:avLst/>
          </a:prstGeom>
          <a:noFill/>
          <a:ln>
            <a:noFill/>
          </a:ln>
        </p:spPr>
      </p:pic>
      <p:pic>
        <p:nvPicPr>
          <p:cNvPr id="805" name="Google Shape;805;p54"/>
          <p:cNvPicPr preferRelativeResize="0"/>
          <p:nvPr/>
        </p:nvPicPr>
        <p:blipFill>
          <a:blip r:embed="rId5">
            <a:alphaModFix/>
          </a:blip>
          <a:stretch>
            <a:fillRect/>
          </a:stretch>
        </p:blipFill>
        <p:spPr>
          <a:xfrm>
            <a:off x="5518774" y="1884534"/>
            <a:ext cx="1731475" cy="171967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4"/>
                                        </p:tgtEl>
                                        <p:attrNameLst>
                                          <p:attrName>style.visibility</p:attrName>
                                        </p:attrNameLst>
                                      </p:cBhvr>
                                      <p:to>
                                        <p:strVal val="visible"/>
                                      </p:to>
                                    </p:set>
                                    <p:animEffect transition="in" filter="fade">
                                      <p:cBhvr>
                                        <p:cTn id="7" dur="1000"/>
                                        <p:tgtEl>
                                          <p:spTgt spid="80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05"/>
                                        </p:tgtEl>
                                        <p:attrNameLst>
                                          <p:attrName>style.visibility</p:attrName>
                                        </p:attrNameLst>
                                      </p:cBhvr>
                                      <p:to>
                                        <p:strVal val="visible"/>
                                      </p:to>
                                    </p:set>
                                    <p:animEffect transition="in" filter="fade">
                                      <p:cBhvr>
                                        <p:cTn id="12" dur="1000"/>
                                        <p:tgtEl>
                                          <p:spTgt spid="8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55"/>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11" name="Google Shape;811;p55"/>
          <p:cNvPicPr preferRelativeResize="0"/>
          <p:nvPr/>
        </p:nvPicPr>
        <p:blipFill>
          <a:blip r:embed="rId3">
            <a:alphaModFix/>
          </a:blip>
          <a:stretch>
            <a:fillRect/>
          </a:stretch>
        </p:blipFill>
        <p:spPr>
          <a:xfrm>
            <a:off x="8214425" y="116501"/>
            <a:ext cx="813575" cy="813575"/>
          </a:xfrm>
          <a:prstGeom prst="rect">
            <a:avLst/>
          </a:prstGeom>
          <a:noFill/>
          <a:ln>
            <a:noFill/>
          </a:ln>
        </p:spPr>
      </p:pic>
      <p:sp>
        <p:nvSpPr>
          <p:cNvPr id="812" name="Google Shape;812;p55"/>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813" name="Google Shape;813;p55"/>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814" name="Google Shape;814;p55"/>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5"/>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latin typeface="Montserrat"/>
                <a:ea typeface="Montserrat"/>
                <a:cs typeface="Montserrat"/>
                <a:sym typeface="Montserrat"/>
              </a:rPr>
              <a:t>ICONE PLAGIO</a:t>
            </a:r>
            <a:endParaRPr sz="1000" b="1">
              <a:latin typeface="Montserrat"/>
              <a:ea typeface="Montserrat"/>
              <a:cs typeface="Montserrat"/>
              <a:sym typeface="Montserrat"/>
            </a:endParaRPr>
          </a:p>
        </p:txBody>
      </p:sp>
      <p:sp>
        <p:nvSpPr>
          <p:cNvPr id="816" name="Google Shape;816;p55"/>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Icone Stato Giuridico</a:t>
            </a:r>
            <a:endParaRPr sz="3000">
              <a:latin typeface="Montserrat ExtraBold"/>
              <a:ea typeface="Montserrat ExtraBold"/>
              <a:cs typeface="Montserrat ExtraBold"/>
              <a:sym typeface="Montserrat ExtraBold"/>
            </a:endParaRPr>
          </a:p>
        </p:txBody>
      </p:sp>
      <p:pic>
        <p:nvPicPr>
          <p:cNvPr id="817" name="Google Shape;817;p55"/>
          <p:cNvPicPr preferRelativeResize="0"/>
          <p:nvPr/>
        </p:nvPicPr>
        <p:blipFill>
          <a:blip r:embed="rId4">
            <a:alphaModFix/>
          </a:blip>
          <a:stretch>
            <a:fillRect/>
          </a:stretch>
        </p:blipFill>
        <p:spPr>
          <a:xfrm>
            <a:off x="1220413" y="1915713"/>
            <a:ext cx="1657323" cy="1657323"/>
          </a:xfrm>
          <a:prstGeom prst="rect">
            <a:avLst/>
          </a:prstGeom>
          <a:noFill/>
          <a:ln>
            <a:noFill/>
          </a:ln>
        </p:spPr>
      </p:pic>
      <p:pic>
        <p:nvPicPr>
          <p:cNvPr id="818" name="Google Shape;818;p55"/>
          <p:cNvPicPr preferRelativeResize="0"/>
          <p:nvPr/>
        </p:nvPicPr>
        <p:blipFill>
          <a:blip r:embed="rId5">
            <a:alphaModFix/>
          </a:blip>
          <a:stretch>
            <a:fillRect/>
          </a:stretch>
        </p:blipFill>
        <p:spPr>
          <a:xfrm>
            <a:off x="3734063" y="1906425"/>
            <a:ext cx="1675852" cy="1675876"/>
          </a:xfrm>
          <a:prstGeom prst="rect">
            <a:avLst/>
          </a:prstGeom>
          <a:noFill/>
          <a:ln>
            <a:noFill/>
          </a:ln>
        </p:spPr>
      </p:pic>
      <p:pic>
        <p:nvPicPr>
          <p:cNvPr id="819" name="Google Shape;819;p55"/>
          <p:cNvPicPr preferRelativeResize="0"/>
          <p:nvPr/>
        </p:nvPicPr>
        <p:blipFill>
          <a:blip r:embed="rId6">
            <a:alphaModFix/>
          </a:blip>
          <a:stretch>
            <a:fillRect/>
          </a:stretch>
        </p:blipFill>
        <p:spPr>
          <a:xfrm>
            <a:off x="6266275" y="1915700"/>
            <a:ext cx="1657323" cy="165734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7"/>
                                        </p:tgtEl>
                                        <p:attrNameLst>
                                          <p:attrName>style.visibility</p:attrName>
                                        </p:attrNameLst>
                                      </p:cBhvr>
                                      <p:to>
                                        <p:strVal val="visible"/>
                                      </p:to>
                                    </p:set>
                                    <p:animEffect transition="in" filter="fade">
                                      <p:cBhvr>
                                        <p:cTn id="7" dur="1000"/>
                                        <p:tgtEl>
                                          <p:spTgt spid="8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8"/>
                                        </p:tgtEl>
                                        <p:attrNameLst>
                                          <p:attrName>style.visibility</p:attrName>
                                        </p:attrNameLst>
                                      </p:cBhvr>
                                      <p:to>
                                        <p:strVal val="visible"/>
                                      </p:to>
                                    </p:set>
                                    <p:animEffect transition="in" filter="fade">
                                      <p:cBhvr>
                                        <p:cTn id="12" dur="1000"/>
                                        <p:tgtEl>
                                          <p:spTgt spid="8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19"/>
                                        </p:tgtEl>
                                        <p:attrNameLst>
                                          <p:attrName>style.visibility</p:attrName>
                                        </p:attrNameLst>
                                      </p:cBhvr>
                                      <p:to>
                                        <p:strVal val="visible"/>
                                      </p:to>
                                    </p:set>
                                    <p:animEffect transition="in" filter="fade">
                                      <p:cBhvr>
                                        <p:cTn id="17" dur="1000"/>
                                        <p:tgtEl>
                                          <p:spTgt spid="8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56"/>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25" name="Google Shape;825;p56"/>
          <p:cNvPicPr preferRelativeResize="0"/>
          <p:nvPr/>
        </p:nvPicPr>
        <p:blipFill>
          <a:blip r:embed="rId3">
            <a:alphaModFix/>
          </a:blip>
          <a:stretch>
            <a:fillRect/>
          </a:stretch>
        </p:blipFill>
        <p:spPr>
          <a:xfrm>
            <a:off x="8214425" y="116501"/>
            <a:ext cx="813575" cy="813575"/>
          </a:xfrm>
          <a:prstGeom prst="rect">
            <a:avLst/>
          </a:prstGeom>
          <a:noFill/>
          <a:ln>
            <a:noFill/>
          </a:ln>
        </p:spPr>
      </p:pic>
      <p:sp>
        <p:nvSpPr>
          <p:cNvPr id="826" name="Google Shape;826;p56"/>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827" name="Google Shape;827;p56"/>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828" name="Google Shape;828;p56"/>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6"/>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latin typeface="Montserrat"/>
                <a:ea typeface="Montserrat"/>
                <a:cs typeface="Montserrat"/>
                <a:sym typeface="Montserrat"/>
              </a:rPr>
              <a:t>ICONE PLAGIO</a:t>
            </a:r>
            <a:endParaRPr sz="1000" b="1">
              <a:latin typeface="Montserrat"/>
              <a:ea typeface="Montserrat"/>
              <a:cs typeface="Montserrat"/>
              <a:sym typeface="Montserrat"/>
            </a:endParaRPr>
          </a:p>
        </p:txBody>
      </p:sp>
      <p:sp>
        <p:nvSpPr>
          <p:cNvPr id="830" name="Google Shape;830;p56"/>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Icona Presenza Verdetto</a:t>
            </a:r>
            <a:endParaRPr sz="3000">
              <a:latin typeface="Montserrat ExtraBold"/>
              <a:ea typeface="Montserrat ExtraBold"/>
              <a:cs typeface="Montserrat ExtraBold"/>
              <a:sym typeface="Montserrat ExtraBold"/>
            </a:endParaRPr>
          </a:p>
        </p:txBody>
      </p:sp>
      <p:pic>
        <p:nvPicPr>
          <p:cNvPr id="831" name="Google Shape;831;p56"/>
          <p:cNvPicPr preferRelativeResize="0"/>
          <p:nvPr/>
        </p:nvPicPr>
        <p:blipFill>
          <a:blip r:embed="rId4">
            <a:alphaModFix/>
          </a:blip>
          <a:stretch>
            <a:fillRect/>
          </a:stretch>
        </p:blipFill>
        <p:spPr>
          <a:xfrm>
            <a:off x="3764903" y="1715663"/>
            <a:ext cx="1614200" cy="205739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31"/>
                                        </p:tgtEl>
                                        <p:attrNameLst>
                                          <p:attrName>style.visibility</p:attrName>
                                        </p:attrNameLst>
                                      </p:cBhvr>
                                      <p:to>
                                        <p:strVal val="visible"/>
                                      </p:to>
                                    </p:set>
                                    <p:animEffect transition="in" filter="fade">
                                      <p:cBhvr>
                                        <p:cTn id="7" dur="1000"/>
                                        <p:tgtEl>
                                          <p:spTgt spid="8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sp>
        <p:nvSpPr>
          <p:cNvPr id="836" name="Google Shape;836;p57"/>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7" name="Google Shape;837;p57"/>
          <p:cNvPicPr preferRelativeResize="0"/>
          <p:nvPr/>
        </p:nvPicPr>
        <p:blipFill>
          <a:blip r:embed="rId3">
            <a:alphaModFix/>
          </a:blip>
          <a:stretch>
            <a:fillRect/>
          </a:stretch>
        </p:blipFill>
        <p:spPr>
          <a:xfrm>
            <a:off x="8214425" y="116501"/>
            <a:ext cx="813575" cy="813575"/>
          </a:xfrm>
          <a:prstGeom prst="rect">
            <a:avLst/>
          </a:prstGeom>
          <a:noFill/>
          <a:ln>
            <a:noFill/>
          </a:ln>
        </p:spPr>
      </p:pic>
      <p:sp>
        <p:nvSpPr>
          <p:cNvPr id="838" name="Google Shape;838;p57"/>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839" name="Google Shape;839;p57"/>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840" name="Google Shape;840;p57"/>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latin typeface="Montserrat"/>
                <a:ea typeface="Montserrat"/>
                <a:cs typeface="Montserrat"/>
                <a:sym typeface="Montserrat"/>
              </a:rPr>
              <a:t>TIPOLOGIE DI UTENTI</a:t>
            </a:r>
            <a:endParaRPr sz="1000" b="1">
              <a:latin typeface="Montserrat"/>
              <a:ea typeface="Montserrat"/>
              <a:cs typeface="Montserrat"/>
              <a:sym typeface="Montserrat"/>
            </a:endParaRPr>
          </a:p>
        </p:txBody>
      </p:sp>
      <p:sp>
        <p:nvSpPr>
          <p:cNvPr id="842" name="Google Shape;842;p57"/>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Tipologie di utenti</a:t>
            </a:r>
            <a:endParaRPr sz="3000">
              <a:latin typeface="Montserrat ExtraBold"/>
              <a:ea typeface="Montserrat ExtraBold"/>
              <a:cs typeface="Montserrat ExtraBold"/>
              <a:sym typeface="Montserrat ExtraBold"/>
            </a:endParaRPr>
          </a:p>
        </p:txBody>
      </p:sp>
      <p:sp>
        <p:nvSpPr>
          <p:cNvPr id="843" name="Google Shape;843;p57"/>
          <p:cNvSpPr txBox="1"/>
          <p:nvPr/>
        </p:nvSpPr>
        <p:spPr>
          <a:xfrm>
            <a:off x="948300" y="1825575"/>
            <a:ext cx="7247400" cy="247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500">
                <a:latin typeface="Montserrat ExtraBold"/>
                <a:ea typeface="Montserrat ExtraBold"/>
                <a:cs typeface="Montserrat ExtraBold"/>
                <a:sym typeface="Montserrat ExtraBold"/>
              </a:rPr>
              <a:t>Utente Guest</a:t>
            </a:r>
            <a:endParaRPr sz="1500">
              <a:latin typeface="Montserrat ExtraBold"/>
              <a:ea typeface="Montserrat ExtraBold"/>
              <a:cs typeface="Montserrat ExtraBold"/>
              <a:sym typeface="Montserrat ExtraBold"/>
            </a:endParaRPr>
          </a:p>
          <a:p>
            <a:pPr marL="0" lvl="0" indent="0" algn="ctr" rtl="0">
              <a:spcBef>
                <a:spcPts val="0"/>
              </a:spcBef>
              <a:spcAft>
                <a:spcPts val="0"/>
              </a:spcAft>
              <a:buNone/>
            </a:pPr>
            <a:r>
              <a:rPr lang="it" sz="1300">
                <a:latin typeface="Montserrat SemiBold"/>
                <a:ea typeface="Montserrat SemiBold"/>
                <a:cs typeface="Montserrat SemiBold"/>
                <a:sym typeface="Montserrat SemiBold"/>
              </a:rPr>
              <a:t>Non registrato sulla piattaforma, il quale ha accesso alle funzionalità di rilevazione del plagio, può ricercare casi di plagio e visualizzarne i dettagli; non ha accesso all’inserimento di nuovi casi.</a:t>
            </a:r>
            <a:endParaRPr sz="1300">
              <a:latin typeface="Montserrat SemiBold"/>
              <a:ea typeface="Montserrat SemiBold"/>
              <a:cs typeface="Montserrat SemiBold"/>
              <a:sym typeface="Montserrat SemiBold"/>
            </a:endParaRPr>
          </a:p>
          <a:p>
            <a:pPr marL="0" lvl="0" indent="0" algn="ctr" rtl="0">
              <a:spcBef>
                <a:spcPts val="0"/>
              </a:spcBef>
              <a:spcAft>
                <a:spcPts val="0"/>
              </a:spcAft>
              <a:buNone/>
            </a:pPr>
            <a:endParaRPr>
              <a:latin typeface="Montserrat SemiBold"/>
              <a:ea typeface="Montserrat SemiBold"/>
              <a:cs typeface="Montserrat SemiBold"/>
              <a:sym typeface="Montserrat SemiBold"/>
            </a:endParaRPr>
          </a:p>
          <a:p>
            <a:pPr marL="0" lvl="0" indent="0" algn="ctr" rtl="0">
              <a:spcBef>
                <a:spcPts val="0"/>
              </a:spcBef>
              <a:spcAft>
                <a:spcPts val="0"/>
              </a:spcAft>
              <a:buNone/>
            </a:pPr>
            <a:endParaRPr>
              <a:latin typeface="Montserrat SemiBold"/>
              <a:ea typeface="Montserrat SemiBold"/>
              <a:cs typeface="Montserrat SemiBold"/>
              <a:sym typeface="Montserrat SemiBold"/>
            </a:endParaRPr>
          </a:p>
          <a:p>
            <a:pPr marL="0" lvl="0" indent="0" algn="ctr" rtl="0">
              <a:spcBef>
                <a:spcPts val="0"/>
              </a:spcBef>
              <a:spcAft>
                <a:spcPts val="0"/>
              </a:spcAft>
              <a:buNone/>
            </a:pPr>
            <a:r>
              <a:rPr lang="it" sz="1500">
                <a:latin typeface="Montserrat ExtraBold"/>
                <a:ea typeface="Montserrat ExtraBold"/>
                <a:cs typeface="Montserrat ExtraBold"/>
                <a:sym typeface="Montserrat ExtraBold"/>
              </a:rPr>
              <a:t>Utente Tecnico</a:t>
            </a:r>
            <a:endParaRPr sz="1500">
              <a:latin typeface="Montserrat ExtraBold"/>
              <a:ea typeface="Montserrat ExtraBold"/>
              <a:cs typeface="Montserrat ExtraBold"/>
              <a:sym typeface="Montserrat ExtraBold"/>
            </a:endParaRPr>
          </a:p>
          <a:p>
            <a:pPr marL="0" lvl="0" indent="0" algn="ctr" rtl="0">
              <a:spcBef>
                <a:spcPts val="0"/>
              </a:spcBef>
              <a:spcAft>
                <a:spcPts val="0"/>
              </a:spcAft>
              <a:buNone/>
            </a:pPr>
            <a:r>
              <a:rPr lang="it" sz="1300">
                <a:latin typeface="Montserrat SemiBold"/>
                <a:ea typeface="Montserrat SemiBold"/>
                <a:cs typeface="Montserrat SemiBold"/>
                <a:sym typeface="Montserrat SemiBold"/>
              </a:rPr>
              <a:t>Registrato sulla piattaforma, il quale ha accesso a tutte le funzionalità del sistema, dalla rilevazione del plagio, ricerca e visualizzazione. Può anche inserire un nuovo caso, senza seguire i passi della rilevazione convenzionale del plagio, questo permette di inserire velocemente casi di plagio già conosciuti.</a:t>
            </a:r>
            <a:endParaRPr sz="1300">
              <a:latin typeface="Montserrat SemiBold"/>
              <a:ea typeface="Montserrat SemiBold"/>
              <a:cs typeface="Montserrat SemiBold"/>
              <a:sym typeface="Montserrat SemiBo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3">
                                            <p:txEl>
                                              <p:pRg st="0" end="0"/>
                                            </p:txEl>
                                          </p:spTgt>
                                        </p:tgtEl>
                                        <p:attrNameLst>
                                          <p:attrName>style.visibility</p:attrName>
                                        </p:attrNameLst>
                                      </p:cBhvr>
                                      <p:to>
                                        <p:strVal val="visible"/>
                                      </p:to>
                                    </p:set>
                                    <p:animEffect transition="in" filter="fade">
                                      <p:cBhvr>
                                        <p:cTn id="7" dur="1000"/>
                                        <p:tgtEl>
                                          <p:spTgt spid="84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43">
                                            <p:txEl>
                                              <p:pRg st="1" end="1"/>
                                            </p:txEl>
                                          </p:spTgt>
                                        </p:tgtEl>
                                        <p:attrNameLst>
                                          <p:attrName>style.visibility</p:attrName>
                                        </p:attrNameLst>
                                      </p:cBhvr>
                                      <p:to>
                                        <p:strVal val="visible"/>
                                      </p:to>
                                    </p:set>
                                    <p:animEffect transition="in" filter="fade">
                                      <p:cBhvr>
                                        <p:cTn id="12" dur="1000"/>
                                        <p:tgtEl>
                                          <p:spTgt spid="84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43">
                                            <p:txEl>
                                              <p:pRg st="4" end="4"/>
                                            </p:txEl>
                                          </p:spTgt>
                                        </p:tgtEl>
                                        <p:attrNameLst>
                                          <p:attrName>style.visibility</p:attrName>
                                        </p:attrNameLst>
                                      </p:cBhvr>
                                      <p:to>
                                        <p:strVal val="visible"/>
                                      </p:to>
                                    </p:set>
                                    <p:animEffect transition="in" filter="fade">
                                      <p:cBhvr>
                                        <p:cTn id="17" dur="1000"/>
                                        <p:tgtEl>
                                          <p:spTgt spid="84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43">
                                            <p:txEl>
                                              <p:pRg st="5" end="5"/>
                                            </p:txEl>
                                          </p:spTgt>
                                        </p:tgtEl>
                                        <p:attrNameLst>
                                          <p:attrName>style.visibility</p:attrName>
                                        </p:attrNameLst>
                                      </p:cBhvr>
                                      <p:to>
                                        <p:strVal val="visible"/>
                                      </p:to>
                                    </p:set>
                                    <p:animEffect transition="in" filter="fade">
                                      <p:cBhvr>
                                        <p:cTn id="22" dur="1000"/>
                                        <p:tgtEl>
                                          <p:spTgt spid="84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58"/>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9" name="Google Shape;849;p58"/>
          <p:cNvPicPr preferRelativeResize="0"/>
          <p:nvPr/>
        </p:nvPicPr>
        <p:blipFill>
          <a:blip r:embed="rId3">
            <a:alphaModFix/>
          </a:blip>
          <a:stretch>
            <a:fillRect/>
          </a:stretch>
        </p:blipFill>
        <p:spPr>
          <a:xfrm>
            <a:off x="8214425" y="116501"/>
            <a:ext cx="813575" cy="813575"/>
          </a:xfrm>
          <a:prstGeom prst="rect">
            <a:avLst/>
          </a:prstGeom>
          <a:noFill/>
          <a:ln>
            <a:noFill/>
          </a:ln>
        </p:spPr>
      </p:pic>
      <p:sp>
        <p:nvSpPr>
          <p:cNvPr id="850" name="Google Shape;850;p58"/>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851" name="Google Shape;851;p58"/>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852" name="Google Shape;852;p58"/>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8"/>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latin typeface="Montserrat"/>
                <a:ea typeface="Montserrat"/>
                <a:cs typeface="Montserrat"/>
                <a:sym typeface="Montserrat"/>
              </a:rPr>
              <a:t>AMBIENTI DI SVILUPPO</a:t>
            </a:r>
            <a:endParaRPr sz="1000" b="1">
              <a:latin typeface="Montserrat"/>
              <a:ea typeface="Montserrat"/>
              <a:cs typeface="Montserrat"/>
              <a:sym typeface="Montserrat"/>
            </a:endParaRPr>
          </a:p>
        </p:txBody>
      </p:sp>
      <p:sp>
        <p:nvSpPr>
          <p:cNvPr id="854" name="Google Shape;854;p58"/>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Ambienti di sviluppo</a:t>
            </a:r>
            <a:endParaRPr sz="3000">
              <a:latin typeface="Montserrat ExtraBold"/>
              <a:ea typeface="Montserrat ExtraBold"/>
              <a:cs typeface="Montserrat ExtraBold"/>
              <a:sym typeface="Montserrat ExtraBold"/>
            </a:endParaRPr>
          </a:p>
        </p:txBody>
      </p:sp>
      <p:pic>
        <p:nvPicPr>
          <p:cNvPr id="855" name="Google Shape;855;p58"/>
          <p:cNvPicPr preferRelativeResize="0"/>
          <p:nvPr/>
        </p:nvPicPr>
        <p:blipFill>
          <a:blip r:embed="rId4">
            <a:alphaModFix/>
          </a:blip>
          <a:stretch>
            <a:fillRect/>
          </a:stretch>
        </p:blipFill>
        <p:spPr>
          <a:xfrm>
            <a:off x="2082200" y="1927000"/>
            <a:ext cx="1556275" cy="1516775"/>
          </a:xfrm>
          <a:prstGeom prst="rect">
            <a:avLst/>
          </a:prstGeom>
          <a:noFill/>
          <a:ln>
            <a:noFill/>
          </a:ln>
        </p:spPr>
      </p:pic>
      <p:pic>
        <p:nvPicPr>
          <p:cNvPr id="856" name="Google Shape;856;p58"/>
          <p:cNvPicPr preferRelativeResize="0"/>
          <p:nvPr/>
        </p:nvPicPr>
        <p:blipFill>
          <a:blip r:embed="rId5">
            <a:alphaModFix/>
          </a:blip>
          <a:stretch>
            <a:fillRect/>
          </a:stretch>
        </p:blipFill>
        <p:spPr>
          <a:xfrm>
            <a:off x="5356600" y="1926694"/>
            <a:ext cx="1556274" cy="151737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55"/>
                                        </p:tgtEl>
                                        <p:attrNameLst>
                                          <p:attrName>style.visibility</p:attrName>
                                        </p:attrNameLst>
                                      </p:cBhvr>
                                      <p:to>
                                        <p:strVal val="visible"/>
                                      </p:to>
                                    </p:set>
                                    <p:animEffect transition="in" filter="fade">
                                      <p:cBhvr>
                                        <p:cTn id="7" dur="1000"/>
                                        <p:tgtEl>
                                          <p:spTgt spid="85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56"/>
                                        </p:tgtEl>
                                        <p:attrNameLst>
                                          <p:attrName>style.visibility</p:attrName>
                                        </p:attrNameLst>
                                      </p:cBhvr>
                                      <p:to>
                                        <p:strVal val="visible"/>
                                      </p:to>
                                    </p:set>
                                    <p:animEffect transition="in" filter="fade">
                                      <p:cBhvr>
                                        <p:cTn id="12" dur="1000"/>
                                        <p:tgtEl>
                                          <p:spTgt spid="8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59"/>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62" name="Google Shape;862;p59"/>
          <p:cNvPicPr preferRelativeResize="0"/>
          <p:nvPr/>
        </p:nvPicPr>
        <p:blipFill>
          <a:blip r:embed="rId3">
            <a:alphaModFix/>
          </a:blip>
          <a:stretch>
            <a:fillRect/>
          </a:stretch>
        </p:blipFill>
        <p:spPr>
          <a:xfrm>
            <a:off x="8214425" y="116501"/>
            <a:ext cx="813575" cy="813575"/>
          </a:xfrm>
          <a:prstGeom prst="rect">
            <a:avLst/>
          </a:prstGeom>
          <a:noFill/>
          <a:ln>
            <a:noFill/>
          </a:ln>
        </p:spPr>
      </p:pic>
      <p:sp>
        <p:nvSpPr>
          <p:cNvPr id="863" name="Google Shape;863;p59"/>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864" name="Google Shape;864;p59"/>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865" name="Google Shape;865;p59"/>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9"/>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latin typeface="Montserrat"/>
                <a:ea typeface="Montserrat"/>
                <a:cs typeface="Montserrat"/>
                <a:sym typeface="Montserrat"/>
              </a:rPr>
              <a:t>SVILUPPO DEL LAYOUT</a:t>
            </a:r>
            <a:endParaRPr sz="1000" b="1">
              <a:latin typeface="Montserrat"/>
              <a:ea typeface="Montserrat"/>
              <a:cs typeface="Montserrat"/>
              <a:sym typeface="Montserrat"/>
            </a:endParaRPr>
          </a:p>
        </p:txBody>
      </p:sp>
      <p:sp>
        <p:nvSpPr>
          <p:cNvPr id="867" name="Google Shape;867;p59"/>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Sviluppo del layout</a:t>
            </a:r>
            <a:endParaRPr sz="3000">
              <a:latin typeface="Montserrat ExtraBold"/>
              <a:ea typeface="Montserrat ExtraBold"/>
              <a:cs typeface="Montserrat ExtraBold"/>
              <a:sym typeface="Montserrat ExtraBold"/>
            </a:endParaRPr>
          </a:p>
        </p:txBody>
      </p:sp>
      <p:pic>
        <p:nvPicPr>
          <p:cNvPr id="868" name="Google Shape;868;p59"/>
          <p:cNvPicPr preferRelativeResize="0"/>
          <p:nvPr/>
        </p:nvPicPr>
        <p:blipFill>
          <a:blip r:embed="rId4">
            <a:alphaModFix/>
          </a:blip>
          <a:stretch>
            <a:fillRect/>
          </a:stretch>
        </p:blipFill>
        <p:spPr>
          <a:xfrm>
            <a:off x="1788500" y="1693525"/>
            <a:ext cx="1297626" cy="2809226"/>
          </a:xfrm>
          <a:prstGeom prst="rect">
            <a:avLst/>
          </a:prstGeom>
          <a:noFill/>
          <a:ln>
            <a:noFill/>
          </a:ln>
        </p:spPr>
      </p:pic>
      <p:pic>
        <p:nvPicPr>
          <p:cNvPr id="869" name="Google Shape;869;p59"/>
          <p:cNvPicPr preferRelativeResize="0"/>
          <p:nvPr/>
        </p:nvPicPr>
        <p:blipFill>
          <a:blip r:embed="rId5">
            <a:alphaModFix/>
          </a:blip>
          <a:stretch>
            <a:fillRect/>
          </a:stretch>
        </p:blipFill>
        <p:spPr>
          <a:xfrm>
            <a:off x="5796200" y="1693518"/>
            <a:ext cx="1297626" cy="2809231"/>
          </a:xfrm>
          <a:prstGeom prst="rect">
            <a:avLst/>
          </a:prstGeom>
          <a:noFill/>
          <a:ln>
            <a:noFill/>
          </a:ln>
        </p:spPr>
      </p:pic>
      <p:pic>
        <p:nvPicPr>
          <p:cNvPr id="870" name="Google Shape;870;p59"/>
          <p:cNvPicPr preferRelativeResize="0"/>
          <p:nvPr/>
        </p:nvPicPr>
        <p:blipFill>
          <a:blip r:embed="rId6">
            <a:alphaModFix/>
          </a:blip>
          <a:stretch>
            <a:fillRect/>
          </a:stretch>
        </p:blipFill>
        <p:spPr>
          <a:xfrm>
            <a:off x="3792361" y="1693536"/>
            <a:ext cx="1297626" cy="28092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68"/>
                                        </p:tgtEl>
                                        <p:attrNameLst>
                                          <p:attrName>style.visibility</p:attrName>
                                        </p:attrNameLst>
                                      </p:cBhvr>
                                      <p:to>
                                        <p:strVal val="visible"/>
                                      </p:to>
                                    </p:set>
                                    <p:animEffect transition="in" filter="fade">
                                      <p:cBhvr>
                                        <p:cTn id="7" dur="1000"/>
                                        <p:tgtEl>
                                          <p:spTgt spid="86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70"/>
                                        </p:tgtEl>
                                        <p:attrNameLst>
                                          <p:attrName>style.visibility</p:attrName>
                                        </p:attrNameLst>
                                      </p:cBhvr>
                                      <p:to>
                                        <p:strVal val="visible"/>
                                      </p:to>
                                    </p:set>
                                    <p:animEffect transition="in" filter="fade">
                                      <p:cBhvr>
                                        <p:cTn id="12" dur="1000"/>
                                        <p:tgtEl>
                                          <p:spTgt spid="87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69"/>
                                        </p:tgtEl>
                                        <p:attrNameLst>
                                          <p:attrName>style.visibility</p:attrName>
                                        </p:attrNameLst>
                                      </p:cBhvr>
                                      <p:to>
                                        <p:strVal val="visible"/>
                                      </p:to>
                                    </p:set>
                                    <p:animEffect transition="in" filter="fade">
                                      <p:cBhvr>
                                        <p:cTn id="17" dur="1000"/>
                                        <p:tgtEl>
                                          <p:spTgt spid="8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60"/>
          <p:cNvSpPr/>
          <p:nvPr/>
        </p:nvSpPr>
        <p:spPr>
          <a:xfrm>
            <a:off x="0" y="0"/>
            <a:ext cx="9144000" cy="5143500"/>
          </a:xfrm>
          <a:prstGeom prst="frame">
            <a:avLst>
              <a:gd name="adj1" fmla="val 1577"/>
            </a:avLst>
          </a:prstGeom>
          <a:solidFill>
            <a:srgbClr val="467EA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76" name="Google Shape;876;p60"/>
          <p:cNvPicPr preferRelativeResize="0"/>
          <p:nvPr/>
        </p:nvPicPr>
        <p:blipFill>
          <a:blip r:embed="rId5">
            <a:alphaModFix/>
          </a:blip>
          <a:stretch>
            <a:fillRect/>
          </a:stretch>
        </p:blipFill>
        <p:spPr>
          <a:xfrm>
            <a:off x="8214425" y="116501"/>
            <a:ext cx="813575" cy="813575"/>
          </a:xfrm>
          <a:prstGeom prst="rect">
            <a:avLst/>
          </a:prstGeom>
          <a:noFill/>
          <a:ln>
            <a:noFill/>
          </a:ln>
        </p:spPr>
      </p:pic>
      <p:sp>
        <p:nvSpPr>
          <p:cNvPr id="877" name="Google Shape;877;p60"/>
          <p:cNvSpPr txBox="1"/>
          <p:nvPr/>
        </p:nvSpPr>
        <p:spPr>
          <a:xfrm>
            <a:off x="6642700" y="4502750"/>
            <a:ext cx="2385300" cy="554100"/>
          </a:xfrm>
          <a:prstGeom prst="rect">
            <a:avLst/>
          </a:prstGeom>
          <a:noFill/>
          <a:ln>
            <a:noFill/>
          </a:ln>
        </p:spPr>
        <p:txBody>
          <a:bodyPr spcFirstLastPara="1" wrap="square" lIns="91425" tIns="91425" rIns="91425" bIns="91425" anchor="t" anchorCtr="0">
            <a:spAutoFit/>
          </a:bodyPr>
          <a:lstStyle/>
          <a:p>
            <a:pPr marL="0" lvl="0" indent="457200" algn="r" rtl="0">
              <a:spcBef>
                <a:spcPts val="0"/>
              </a:spcBef>
              <a:spcAft>
                <a:spcPts val="0"/>
              </a:spcAft>
              <a:buNone/>
            </a:pPr>
            <a:r>
              <a:rPr lang="it" sz="800">
                <a:latin typeface="Montserrat SemiBold"/>
                <a:ea typeface="Montserrat SemiBold"/>
                <a:cs typeface="Montserrat SemiBold"/>
                <a:sym typeface="Montserrat SemiBold"/>
              </a:rPr>
              <a:t>Candidato</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Raffaele Squillante</a:t>
            </a:r>
            <a:endParaRPr sz="800" b="1">
              <a:latin typeface="Montserrat"/>
              <a:ea typeface="Montserrat"/>
              <a:cs typeface="Montserrat"/>
              <a:sym typeface="Montserrat"/>
            </a:endParaRPr>
          </a:p>
          <a:p>
            <a:pPr marL="0" lvl="0" indent="457200" algn="r" rtl="0">
              <a:spcBef>
                <a:spcPts val="0"/>
              </a:spcBef>
              <a:spcAft>
                <a:spcPts val="0"/>
              </a:spcAft>
              <a:buNone/>
            </a:pPr>
            <a:r>
              <a:rPr lang="it" sz="800" b="1">
                <a:latin typeface="Montserrat"/>
                <a:ea typeface="Montserrat"/>
                <a:cs typeface="Montserrat"/>
                <a:sym typeface="Montserrat"/>
              </a:rPr>
              <a:t>Matricola 05121 06093</a:t>
            </a:r>
            <a:endParaRPr sz="800" b="1">
              <a:latin typeface="Montserrat"/>
              <a:ea typeface="Montserrat"/>
              <a:cs typeface="Montserrat"/>
              <a:sym typeface="Montserrat"/>
            </a:endParaRPr>
          </a:p>
        </p:txBody>
      </p:sp>
      <p:sp>
        <p:nvSpPr>
          <p:cNvPr id="878" name="Google Shape;878;p60"/>
          <p:cNvSpPr txBox="1"/>
          <p:nvPr/>
        </p:nvSpPr>
        <p:spPr>
          <a:xfrm>
            <a:off x="-303100" y="4502750"/>
            <a:ext cx="2385300" cy="5541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it" sz="800">
                <a:latin typeface="Montserrat SemiBold"/>
                <a:ea typeface="Montserrat SemiBold"/>
                <a:cs typeface="Montserrat SemiBold"/>
                <a:sym typeface="Montserrat SemiBold"/>
              </a:rPr>
              <a:t>Relatori:</a:t>
            </a:r>
            <a:r>
              <a:rPr lang="it" sz="800" b="1">
                <a:latin typeface="Montserrat"/>
                <a:ea typeface="Montserrat"/>
                <a:cs typeface="Montserrat"/>
                <a:sym typeface="Montserrat"/>
              </a:rPr>
              <a:t> </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Rocco Zaccagnino</a:t>
            </a:r>
            <a:endParaRPr sz="800" b="1">
              <a:latin typeface="Montserrat"/>
              <a:ea typeface="Montserrat"/>
              <a:cs typeface="Montserrat"/>
              <a:sym typeface="Montserrat"/>
            </a:endParaRPr>
          </a:p>
          <a:p>
            <a:pPr marL="0" lvl="0" indent="457200" algn="l" rtl="0">
              <a:spcBef>
                <a:spcPts val="0"/>
              </a:spcBef>
              <a:spcAft>
                <a:spcPts val="0"/>
              </a:spcAft>
              <a:buNone/>
            </a:pPr>
            <a:r>
              <a:rPr lang="it" sz="800" b="1">
                <a:latin typeface="Montserrat"/>
                <a:ea typeface="Montserrat"/>
                <a:cs typeface="Montserrat"/>
                <a:sym typeface="Montserrat"/>
              </a:rPr>
              <a:t>Roberto De Prisco</a:t>
            </a:r>
            <a:endParaRPr sz="800" b="1">
              <a:latin typeface="Montserrat"/>
              <a:ea typeface="Montserrat"/>
              <a:cs typeface="Montserrat"/>
              <a:sym typeface="Montserrat"/>
            </a:endParaRPr>
          </a:p>
        </p:txBody>
      </p:sp>
      <p:sp>
        <p:nvSpPr>
          <p:cNvPr id="879" name="Google Shape;879;p60"/>
          <p:cNvSpPr/>
          <p:nvPr/>
        </p:nvSpPr>
        <p:spPr>
          <a:xfrm>
            <a:off x="140875" y="174475"/>
            <a:ext cx="107700" cy="813600"/>
          </a:xfrm>
          <a:prstGeom prst="rect">
            <a:avLst/>
          </a:prstGeom>
          <a:solidFill>
            <a:srgbClr val="467EA9"/>
          </a:solidFill>
          <a:ln w="9525" cap="flat" cmpd="sng">
            <a:solidFill>
              <a:srgbClr val="467E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0"/>
          <p:cNvSpPr txBox="1"/>
          <p:nvPr/>
        </p:nvSpPr>
        <p:spPr>
          <a:xfrm rot="-5400000">
            <a:off x="-1431875" y="2445325"/>
            <a:ext cx="32532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it" sz="1000" b="1">
                <a:solidFill>
                  <a:schemeClr val="dk1"/>
                </a:solidFill>
                <a:latin typeface="Montserrat"/>
                <a:ea typeface="Montserrat"/>
                <a:cs typeface="Montserrat"/>
                <a:sym typeface="Montserrat"/>
              </a:rPr>
              <a:t>DESCRIZIONE DELLE FUNZIONALITÀ</a:t>
            </a:r>
            <a:endParaRPr sz="1000" b="1">
              <a:latin typeface="Montserrat"/>
              <a:ea typeface="Montserrat"/>
              <a:cs typeface="Montserrat"/>
              <a:sym typeface="Montserrat"/>
            </a:endParaRPr>
          </a:p>
        </p:txBody>
      </p:sp>
      <p:sp>
        <p:nvSpPr>
          <p:cNvPr id="881" name="Google Shape;881;p60"/>
          <p:cNvSpPr txBox="1"/>
          <p:nvPr/>
        </p:nvSpPr>
        <p:spPr>
          <a:xfrm>
            <a:off x="838200" y="482375"/>
            <a:ext cx="7467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3000">
                <a:latin typeface="Montserrat ExtraBold"/>
                <a:ea typeface="Montserrat ExtraBold"/>
                <a:cs typeface="Montserrat ExtraBold"/>
                <a:sym typeface="Montserrat ExtraBold"/>
              </a:rPr>
              <a:t>Autenticazione</a:t>
            </a:r>
            <a:endParaRPr sz="3000">
              <a:latin typeface="Montserrat ExtraBold"/>
              <a:ea typeface="Montserrat ExtraBold"/>
              <a:cs typeface="Montserrat ExtraBold"/>
              <a:sym typeface="Montserrat ExtraBold"/>
            </a:endParaRPr>
          </a:p>
        </p:txBody>
      </p:sp>
      <p:pic>
        <p:nvPicPr>
          <p:cNvPr id="2" name="Login">
            <a:hlinkClick r:id="" action="ppaction://media"/>
            <a:extLst>
              <a:ext uri="{FF2B5EF4-FFF2-40B4-BE49-F238E27FC236}">
                <a16:creationId xmlns:a16="http://schemas.microsoft.com/office/drawing/2014/main" id="{BF8F6267-83CD-4736-AE82-C3287B36AC5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22633" y="1128875"/>
            <a:ext cx="1698733" cy="3585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3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1427</Words>
  <Application>Microsoft Office PowerPoint</Application>
  <PresentationFormat>Presentazione su schermo (16:9)</PresentationFormat>
  <Paragraphs>173</Paragraphs>
  <Slides>15</Slides>
  <Notes>15</Notes>
  <HiddenSlides>0</HiddenSlides>
  <MMClips>6</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15</vt:i4>
      </vt:variant>
    </vt:vector>
  </HeadingPairs>
  <TitlesOfParts>
    <vt:vector size="20" baseType="lpstr">
      <vt:lpstr>Montserrat ExtraBold</vt:lpstr>
      <vt:lpstr>Montserrat SemiBold</vt:lpstr>
      <vt:lpstr>Montserrat</vt:lpstr>
      <vt:lpstr>Arial</vt:lpstr>
      <vt:lpstr>Simple Light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cp:lastModifiedBy>RAFFAELE SQUILLANTE</cp:lastModifiedBy>
  <cp:revision>5</cp:revision>
  <dcterms:modified xsi:type="dcterms:W3CDTF">2021-09-28T14:27:33Z</dcterms:modified>
</cp:coreProperties>
</file>